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5" r:id="rId15"/>
    <p:sldId id="286" r:id="rId16"/>
    <p:sldId id="287" r:id="rId17"/>
    <p:sldId id="288" r:id="rId18"/>
    <p:sldId id="289" r:id="rId19"/>
    <p:sldId id="281" r:id="rId20"/>
    <p:sldId id="282" r:id="rId21"/>
    <p:sldId id="283" r:id="rId22"/>
    <p:sldId id="284" r:id="rId23"/>
    <p:sldId id="266" r:id="rId24"/>
    <p:sldId id="290" r:id="rId25"/>
    <p:sldId id="291" r:id="rId26"/>
    <p:sldId id="292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49628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чемпионат </a:t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профессиональному мастерству </a:t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людей</a:t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инвалидностью </a:t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 – 2016</a:t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Кемеровской  области.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Fayrushina Inna\Desktop\Центр\world skills Russia - копия\Абилимпикс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23256" cy="17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8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316268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соревнований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Студенты»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физические лица с инвалидностью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ОВЗ,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 основным программам профессионального обучения, основным профессиональным образовательным программам: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 и ВО,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образования. 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учебно-методических центров, в том числе общественных организаций инвалидов, а также имеющие соответствующий професси</a:t>
            </a:r>
            <a:r>
              <a:rPr lang="ru-RU" sz="4000" dirty="0"/>
              <a:t>ональный опыт.</a:t>
            </a:r>
            <a:endParaRPr lang="ru-RU" dirty="0"/>
          </a:p>
        </p:txBody>
      </p:sp>
      <p:pic>
        <p:nvPicPr>
          <p:cNvPr id="4098" name="Picture 2" descr="Z:\ФотоСток\abilympics russia 2016\COR_1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4788024" cy="31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1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9"/>
            <a:ext cx="8075240" cy="316268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соревнований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Специалисты»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 с инвалидностью, нуждающиеся в трудоустройстве или повышении профессионального мастерства, выпускники образовательных организаций и учебно-методических центров, в том числе общественных организаций инвалидов, а также имеющие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профессиональный </a:t>
            </a:r>
            <a:r>
              <a:rPr lang="ru-RU" dirty="0"/>
              <a:t>опыт.</a:t>
            </a:r>
          </a:p>
        </p:txBody>
      </p:sp>
      <p:pic>
        <p:nvPicPr>
          <p:cNvPr id="5122" name="Picture 2" descr="Z:\ФотоСток\abilympics russia 2016\COR_1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71" y="3868505"/>
            <a:ext cx="4499992" cy="298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3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6115008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Студенты и молодые </a:t>
            </a:r>
            <a:r>
              <a:rPr lang="ru-RU" sz="2400" b="1" i="1" dirty="0" smtClean="0">
                <a:solidFill>
                  <a:schemeClr val="tx1"/>
                </a:solidFill>
              </a:rPr>
              <a:t>специалисты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Ремонт и обслуживание </a:t>
            </a:r>
            <a:r>
              <a:rPr lang="ru-RU" sz="2400" dirty="0" smtClean="0">
                <a:solidFill>
                  <a:schemeClr val="tx1"/>
                </a:solidFill>
              </a:rPr>
              <a:t>автомобилей – 4 чел.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Слесарное дело- 10 чел.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Электромонтаж – 5 чел.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Флористика – 3 чел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поварское дело -7 чел.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Выпечка хлебобулочных изделий- 2 чел.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Торговля – 3 чел.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Сетевое системное администрирование – 8 чел.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Разработка программного обеспечения – 7 чел.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Веб-дизайн- 8 чел.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Администрирование баз данных -12 чел.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Медицинский и социальный уход – 6 чел.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Экономика и бухгалтерский учет – 2 чел.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Мультимедийная журналистика – 3чел.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Фотография -1 чел.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Резьба  по дереву -1 чел.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3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75240" cy="2520280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Школьники: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персонажей/ Анимация – 7 чел.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журналистика -10 чел.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Z:\ФотоСток\abilympics russia 2016\COR_1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8463"/>
            <a:ext cx="5220072" cy="34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5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136104"/>
              </p:ext>
            </p:extLst>
          </p:nvPr>
        </p:nvGraphicFramePr>
        <p:xfrm>
          <a:off x="539554" y="476674"/>
          <a:ext cx="8424934" cy="48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9806"/>
                <a:gridCol w="916207"/>
                <a:gridCol w="1586960"/>
                <a:gridCol w="1071641"/>
                <a:gridCol w="1020120"/>
                <a:gridCol w="863719"/>
                <a:gridCol w="996481"/>
              </a:tblGrid>
              <a:tr h="58481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компетенции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колясочники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ДЦП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Глухие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Проблемы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зрением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Общие заболевания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5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Передвигаются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при помощи взрослых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Передви-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гаются самостоятельно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Электромонтаж (5)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Слесарное дело (10)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Флористика ( 3)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583004"/>
              </p:ext>
            </p:extLst>
          </p:nvPr>
        </p:nvGraphicFramePr>
        <p:xfrm>
          <a:off x="467545" y="404666"/>
          <a:ext cx="8280921" cy="6148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1308"/>
                <a:gridCol w="892714"/>
                <a:gridCol w="1546268"/>
                <a:gridCol w="1079230"/>
                <a:gridCol w="958897"/>
                <a:gridCol w="841574"/>
                <a:gridCol w="970930"/>
              </a:tblGrid>
              <a:tr h="2799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компетенции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Колясоч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ники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ДЦП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Глухие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Проб-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лемы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 зрением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Общие заболевания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</a:tr>
              <a:tr h="1119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Передвигаются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 помощи взрослых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Передви-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гаются самостоятельно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Сетевое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и системное администрирование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</a:tr>
              <a:tr h="479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Администрирование баз данных (12)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</a:tr>
              <a:tr h="721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Разработка программного обеспечения (7)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</a:tr>
              <a:tr h="721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Экономика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и бухгалтерский учет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( 2)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</a:tr>
              <a:tr h="721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Мультимедийная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журналистика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(профессионалы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) -3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</a:tr>
              <a:tr h="721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Мультимедийная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журналистика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(школьники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</a:tr>
              <a:tr h="279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Веб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дизайн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</a:tr>
              <a:tr h="279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Фотография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8" marR="447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68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417460"/>
              </p:ext>
            </p:extLst>
          </p:nvPr>
        </p:nvGraphicFramePr>
        <p:xfrm>
          <a:off x="539552" y="476672"/>
          <a:ext cx="8352927" cy="5617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1080120"/>
                <a:gridCol w="1482414"/>
                <a:gridCol w="1098163"/>
                <a:gridCol w="875807"/>
                <a:gridCol w="956250"/>
                <a:gridCol w="987965"/>
              </a:tblGrid>
              <a:tr h="5584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компетенции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Колясоч-ники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ДЦП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Глухие 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Проблемы со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зрением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Общие заболевания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3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Передвигаются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при помощи взрослых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Передви-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гаются самостоятельно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Поварское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дело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(7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95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Выпечка хлебобулочных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изделий</a:t>
                      </a:r>
                      <a:r>
                        <a:rPr lang="ru-RU" sz="18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(2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Торговля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3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26140"/>
              </p:ext>
            </p:extLst>
          </p:nvPr>
        </p:nvGraphicFramePr>
        <p:xfrm>
          <a:off x="467546" y="404666"/>
          <a:ext cx="8352925" cy="6176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970"/>
                <a:gridCol w="999356"/>
                <a:gridCol w="1482416"/>
                <a:gridCol w="1098162"/>
                <a:gridCol w="875806"/>
                <a:gridCol w="956251"/>
                <a:gridCol w="987964"/>
              </a:tblGrid>
              <a:tr h="45224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компетенции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колясочники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ДЦП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Глухие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Проблемы со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зрением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Общие заболевания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1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Передвигаются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при помощи взрослых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Передви-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гаются самостоятельно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Ремонт и обслуживание автомобилей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(4)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9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Медицинский и социальный уход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8)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1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Дизайн персонажей</a:t>
                      </a: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Анимация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Резьба по дереву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522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88754"/>
              </p:ext>
            </p:extLst>
          </p:nvPr>
        </p:nvGraphicFramePr>
        <p:xfrm>
          <a:off x="539554" y="548679"/>
          <a:ext cx="8424934" cy="3010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9806"/>
                <a:gridCol w="916207"/>
                <a:gridCol w="1586960"/>
                <a:gridCol w="1107629"/>
                <a:gridCol w="900116"/>
                <a:gridCol w="947735"/>
                <a:gridCol w="996481"/>
              </a:tblGrid>
              <a:tr h="7258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компетенции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колясочники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ДЦП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Глухие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Проблемы со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зрением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Общие заболевания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2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Передвигаются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при помощи взрослых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Передви-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гаются самостоятельно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Итого: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418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2272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имеющие подтвержденный стаж работы в области реализации образовательных программ профессионального образования по компетенциям чемпионата –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 лет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 подтвержденный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с людьми с инвалидность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 лет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специальное обучение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подготовки чемпионата;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представители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работодателей, общественных организаций инвалидов, некоммерческих организаций, имеющие подтвержденный стаж и опыт работы в профессии по которой выступает экспертом,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 лет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 подтвержденный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с людьми с инвалидностью не менее 2 лет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прошедшие специальное обучение в рамках программы подготовки чемпионата.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0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8271933" cy="3450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присоединилась к международному движению Аbilympics International в 2014 </a:t>
            </a: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Движение.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050" name="Picture 2" descr="C:\Users\Fayrushina Inna\Desktop\Центр\world skills Russia - копия\Абилимпикс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yrushina Inna\Desktop\WSR\1c4c9cbcb8c0570c7c4e60d27b6e20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5" y="3645024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69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за управление, организацию и руководство организации соревнований по определенной компетенции.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эксперт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иметь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подтвержденный стаж и опыт работы в области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экономики/промышленности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профильной для профессиональной компетенции, не менее 5 лет, опыт работы с людьми с инвалидностью не менее 2 лет, пройти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по программе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организаторов конкурсов профессионального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Z:\ФотоСток\abilympics russia 2016\COR_1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4283968" cy="284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22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442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Программа </a:t>
            </a: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 err="1">
                <a:solidFill>
                  <a:schemeClr val="tx1"/>
                </a:solidFill>
              </a:rPr>
              <a:t>Абилимпикс</a:t>
            </a:r>
            <a:r>
              <a:rPr lang="ru-RU" sz="2800" b="1" dirty="0">
                <a:solidFill>
                  <a:schemeClr val="tx1"/>
                </a:solidFill>
              </a:rPr>
              <a:t>» состоит </a:t>
            </a:r>
            <a:r>
              <a:rPr lang="ru-RU" sz="2800" b="1" dirty="0" smtClean="0">
                <a:solidFill>
                  <a:schemeClr val="tx1"/>
                </a:solidFill>
              </a:rPr>
              <a:t>из: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соревновательной,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-</a:t>
            </a:r>
            <a:r>
              <a:rPr lang="ru-RU" sz="2800" b="1" dirty="0" err="1" smtClean="0">
                <a:solidFill>
                  <a:schemeClr val="tx1"/>
                </a:solidFill>
              </a:rPr>
              <a:t>профориентационной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-деловой </a:t>
            </a:r>
            <a:r>
              <a:rPr lang="ru-RU" sz="2800" b="1" dirty="0">
                <a:solidFill>
                  <a:schemeClr val="tx1"/>
                </a:solidFill>
              </a:rPr>
              <a:t>и культурной программ.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Z:\ФотоСток\abilympics russia 2016\COR_1281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94284"/>
            <a:ext cx="6089479" cy="40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58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7464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проведение: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тематических круглых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профориентации,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 профессионального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трудоустройству людей с инвалидностью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42" name="Picture 2" descr="Z:\ФотоСток\abilympics russia 2016\COR_1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572000" cy="30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Z:\ФотоСток\abilympics russia 2016\COR_1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540" y="2852936"/>
            <a:ext cx="5005565" cy="33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36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-конкурсные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задания;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листы;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листы;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описание;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методику проведения конкурса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расходным материалам по каждой компетенции.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конкурсной документации: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14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865388"/>
              </p:ext>
            </p:extLst>
          </p:nvPr>
        </p:nvGraphicFramePr>
        <p:xfrm>
          <a:off x="683568" y="1052734"/>
          <a:ext cx="7920881" cy="5400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2756"/>
                <a:gridCol w="1176498"/>
                <a:gridCol w="1319637"/>
                <a:gridCol w="1193337"/>
                <a:gridCol w="1518653"/>
              </a:tblGrid>
              <a:tr h="839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компетенции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участники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эксперты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Тим лидеры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Сопровожда-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ющие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17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НТСТиСО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Слесарное </a:t>
                      </a: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дело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Электромонтаж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7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Флористика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: 58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17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НТПП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Поварское дело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9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Выпечка хлебобулочных изделий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Торговля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: 39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1643"/>
            <a:ext cx="82912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Общее количество людей чемпионата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99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363455"/>
              </p:ext>
            </p:extLst>
          </p:nvPr>
        </p:nvGraphicFramePr>
        <p:xfrm>
          <a:off x="467544" y="260646"/>
          <a:ext cx="8208911" cy="5903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1401"/>
                <a:gridCol w="1219279"/>
                <a:gridCol w="1367624"/>
                <a:gridCol w="1236730"/>
                <a:gridCol w="1573877"/>
              </a:tblGrid>
              <a:tr h="35818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ПК г. Новокузнецка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Сетевое и системное администрирование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</a:tr>
              <a:tr h="921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Разработка программного обеспечения (Программирование)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</a:tr>
              <a:tr h="358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Веб-дизайн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</a:tr>
              <a:tr h="556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Администрирование баз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данных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</a:tr>
              <a:tr h="614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Экономика и бухгалтерский учет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</a:tr>
              <a:tr h="901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Мультимедийная журналистика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           (профессионалы)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</a:tr>
              <a:tr h="862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Мультимедийная журналистика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     (школьники)    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</a:tr>
              <a:tr h="358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Фотография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</a:tr>
              <a:tr h="358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: 147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22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24" marR="572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262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127971"/>
              </p:ext>
            </p:extLst>
          </p:nvPr>
        </p:nvGraphicFramePr>
        <p:xfrm>
          <a:off x="611560" y="620688"/>
          <a:ext cx="8064896" cy="5931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2079"/>
                <a:gridCol w="1197888"/>
                <a:gridCol w="1343631"/>
                <a:gridCol w="1215033"/>
                <a:gridCol w="1546265"/>
              </a:tblGrid>
              <a:tr h="1058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компетенции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участники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эксперты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Тим лидеры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Сопровожда-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ющие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15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Кемерово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Ремонт и обслуживание автомобилей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7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Декоративное искусство: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Резьба по дереву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7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Медицинский и социальный уход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Дизайн персонажей/Анимация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: 62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306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132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1" smtClean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877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232248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5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304" y="4797152"/>
            <a:ext cx="1291680" cy="515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8352928" cy="2520280"/>
          </a:xfrm>
        </p:spPr>
        <p:txBody>
          <a:bodyPr>
            <a:normAutofit fontScale="47500" lnSpcReduction="20000"/>
          </a:bodyPr>
          <a:lstStyle/>
          <a:p>
            <a:r>
              <a:rPr lang="ru-RU" sz="6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декабря 2014 года в Москве состоялся Первый Презентационный чемпионат Abilympics. </a:t>
            </a:r>
            <a:endParaRPr lang="ru-RU" sz="6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ru-RU" sz="6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показали свое </a:t>
            </a:r>
            <a: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</a:t>
            </a:r>
          </a:p>
          <a:p>
            <a:r>
              <a:rPr lang="ru-RU" sz="6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18 профессиям. </a:t>
            </a: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Users\Fayrushina Inna\Desktop\WSR\4cf20bf1be7adbe71688be203cb72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552247" cy="35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78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ru-RU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марте 2016 года Первая российская национальная сборная приняла участие в 9-м Международном Чемпионате в Бордо (Франция), завоевав три бронзовых награды.</a:t>
            </a:r>
            <a:endParaRPr lang="ru-RU" sz="3200" dirty="0"/>
          </a:p>
        </p:txBody>
      </p:sp>
      <p:pic>
        <p:nvPicPr>
          <p:cNvPr id="4098" name="Picture 2" descr="C:\Users\Fayrushina Inna\Desktop\WSR\80a0c029659efcb67215f59d550c6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8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136904" cy="18002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участвовало 504 конкурсанта из 63 регионов России  по 48 компетенциям для студентов и специалистов и 11 компетенциям для школьников. Команда Кемеровской области успешно выступила, завоевав пять медалей по пяти компетенциям.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6505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18-19 ноября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чемпионат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Москве</a:t>
            </a:r>
          </a:p>
        </p:txBody>
      </p:sp>
      <p:pic>
        <p:nvPicPr>
          <p:cNvPr id="1027" name="Picture 3" descr="Z:\ФотоСток\абиливмикс Москва 2016 о\DSC_1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717032"/>
            <a:ext cx="4355975" cy="289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4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338437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конкурсов профессионального мастерства для людей с инвалидностью и ограниченными возможностями здоровья «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обеспечивающей эффективную профессиональную ориентацию и мотивацию людей с инвалидностью к профессиональному образованию, содействие их трудоустройству и социокультурной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инклюзии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Fayrushina Inna\Desktop\WSR\ba2edab573a04ccb3580d4a8add294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0" y="3645024"/>
            <a:ext cx="4156720" cy="31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ayrushina Inna\Desktop\WSR\6fc3430b9e7c2e114b0c72dc8ab02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300735" cy="27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компетенция, по которой проводят соревнования, демонстрирующая определенный навык, умение, мастерство участника.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Презентационная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–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компетенция, по которой ранее в стране (на федеральном уровне) или в регионе (на региональном уровне) не проводились соревнования, презентует новую технологию или профессию. </a:t>
            </a:r>
          </a:p>
        </p:txBody>
      </p:sp>
      <p:pic>
        <p:nvPicPr>
          <p:cNvPr id="3" name="Picture 2" descr="C:\Users\Fayrushina Inna\Desktop\Центр\world skills Russia - копия\Абилимпикс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4"/>
            <a:ext cx="1723256" cy="17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8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86616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участию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инвалидностью и ограниченными возможностями здоровья по трем категориям участников соревнований: «школьники», «студенты» и «специалисты» не старше 65 лет. </a:t>
            </a:r>
          </a:p>
        </p:txBody>
      </p:sp>
      <p:pic>
        <p:nvPicPr>
          <p:cNvPr id="2050" name="Picture 2" descr="Z:\ФотоСток\abilympics russia 2016\COR_1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53450"/>
            <a:ext cx="6048672" cy="40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7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3018664"/>
          </a:xfrm>
        </p:spPr>
        <p:txBody>
          <a:bodyPr>
            <a:normAutofit/>
          </a:bodyPr>
          <a:lstStyle/>
          <a:p>
            <a:pPr algn="just"/>
            <a:r>
              <a:rPr lang="ru-RU" sz="3100" b="1" dirty="0" smtClean="0">
                <a:solidFill>
                  <a:schemeClr val="tx1"/>
                </a:solidFill>
              </a:rPr>
              <a:t>Категория </a:t>
            </a:r>
            <a:r>
              <a:rPr lang="ru-RU" sz="3100" b="1" dirty="0">
                <a:solidFill>
                  <a:schemeClr val="tx1"/>
                </a:solidFill>
              </a:rPr>
              <a:t>участников соревнований «Школьники» </a:t>
            </a:r>
            <a:r>
              <a:rPr lang="ru-RU" sz="3100" dirty="0">
                <a:solidFill>
                  <a:schemeClr val="tx1"/>
                </a:solidFill>
              </a:rPr>
              <a:t>– физические лица с инвалидностью и ограниченными возможностями здоровья, обучающиеся по программам общего образования. </a:t>
            </a:r>
            <a:br>
              <a:rPr lang="ru-RU" sz="3100" dirty="0">
                <a:solidFill>
                  <a:schemeClr val="tx1"/>
                </a:solidFill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Z:\ФотоСток\abilympics russia 2016\COR_0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40360"/>
            <a:ext cx="5439129" cy="361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99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709</Words>
  <Application>Microsoft Office PowerPoint</Application>
  <PresentationFormat>Экран (4:3)</PresentationFormat>
  <Paragraphs>360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   II Региональный чемпионат  по профессиональному мастерству  среди людей  с инвалидностью  Абилимпикс – 2016  в Кемеровской  области. и.</vt:lpstr>
      <vt:lpstr>Движение. </vt:lpstr>
      <vt:lpstr> </vt:lpstr>
      <vt:lpstr>Презентация PowerPoint</vt:lpstr>
      <vt:lpstr>18-19 ноября  прошел  II Национальный чемпионат Абилимпикс  в г. Москве</vt:lpstr>
      <vt:lpstr>Цель: Создание в РФ системы конкурсов профессионального мастерства для людей с инвалидностью и ограниченными возможностями здоровья «Абилимпикс», обеспечивающей эффективную профессиональную ориентацию и мотивацию людей с инвалидностью к профессиональному образованию, содействие их трудоустройству и социокультурной инклюзии в обществе. оо. </vt:lpstr>
      <vt:lpstr>         Основная компетенция – компетенция, по которой проводят соревнования, демонстрирующая определенный навык, умение, мастерство участника.   Презентационная компетенция – компетенция, по которой ранее в стране (на федеральном уровне) или в регионе (на региональном уровне) не проводились соревнования, презентует новую технологию или профессию. </vt:lpstr>
      <vt:lpstr>К участию допускаются граждане РФ с инвалидностью и ограниченными возможностями здоровья по трем категориям участников соревнований: «школьники», «студенты» и «специалисты» не старше 65 лет. </vt:lpstr>
      <vt:lpstr>Категория участников соревнований «Школьники» – физические лица с инвалидностью и ограниченными возможностями здоровья, обучающиеся по программам общего образования.  </vt:lpstr>
      <vt:lpstr>    Категория участников соревнований «Студенты» – физические лица с инвалидностью и ОВЗ, обучающиеся по основным программам профессионального обучения, основным профессиональным образовательным программам: СПО и ВО, дополнительного профессионального образования.  и учебно-методических центров, в том числе общественных организаций инвалидов, а также имеющие соответствующий профессиональный опыт.</vt:lpstr>
      <vt:lpstr>Категория участников соревнований «Специалисты» – физические лица с инвалидностью, нуждающиеся в трудоустройстве или повышении профессионального мастерства, выпускники образовательных организаций и учебно-методических центров, в том числе общественных организаций инвалидов, а также имеющие соответствующий профессиональный опыт.  профессиональный опыт.</vt:lpstr>
      <vt:lpstr>Студенты и молодые специалисты Ремонт и обслуживание автомобилей – 4 чел. Слесарное дело- 10 чел. Электромонтаж – 5 чел. Флористика – 3 чел поварское дело -7 чел. Выпечка хлебобулочных изделий- 2 чел. Торговля – 3 чел. Сетевое системное администрирование – 8 чел.  Разработка программного обеспечения – 7 чел. Веб-дизайн- 8 чел. Администрирование баз данных -12 чел. Медицинский и социальный уход – 6 чел. Экономика и бухгалтерский учет – 2 чел. Мультимедийная журналистика – 3чел. Фотография -1 чел. Резьба  по дереву -1 чел. </vt:lpstr>
      <vt:lpstr>Школьники: дизайн персонажей/ Анимация – 7 чел. Мультимедийная журналистика -10 чел.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Эксперт- представители образовательных организаций, имеющие подтвержденный стаж работы в области реализации образовательных программ профессионального образования по компетенциям чемпионата – не менее 5 лет, имеющие подтвержденный опыт работы с людьми с инвалидностью не менее 2 лет, и прошедшие специальное обучение в рамках программы подготовки чемпионата;   или представители работодателей, общественных организаций инвалидов, некоммерческих организаций, имеющие подтвержденный стаж и опыт работы в профессии по которой выступает экспертом, не менее 5 лет, имеющие подтвержденный опыт работы с людьми с инвалидностью не менее 2 лет, либо прошедшие специальное обучение в рамках программы подготовки чемпионата.  </vt:lpstr>
      <vt:lpstr>         Главные эксперты отвечают за управление, организацию и руководство организации соревнований по определенной компетенции.  Главный эксперт должен иметь подтвержденный стаж и опыт работы в области экономики/промышленности, профильной для профессиональной компетенции, не менее 5 лет, опыт работы с людьми с инвалидностью не менее 2 лет, пройти повышение квалификации по программе подготовки организаторов конкурсов профессионального мастерства «Абилимпикс».  </vt:lpstr>
      <vt:lpstr>Программа «Абилимпикс» состоит из: - соревновательной,  -профориентационной,  -деловой и культурной программ.  </vt:lpstr>
      <vt:lpstr>Деловая программа включает проведение: -тематических круглых столов и конференции по вопросам профориентации,  -развития инклюзивного профессионального образования, -организации содействия трудоустройству людей с инвалидностью. </vt:lpstr>
      <vt:lpstr>Пакет конкурсной документации:  </vt:lpstr>
      <vt:lpstr>Общее количество людей чемпионата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чемпионат  по профессиональному мастерству среди людей  с инвалидностью  Абилимпикс – 2016  в Кемеровской  области. и.</dc:title>
  <dc:creator>Файрушина Инна Владимировна</dc:creator>
  <cp:lastModifiedBy>Файрушина Инна Владимировна</cp:lastModifiedBy>
  <cp:revision>30</cp:revision>
  <dcterms:created xsi:type="dcterms:W3CDTF">2016-09-06T03:10:35Z</dcterms:created>
  <dcterms:modified xsi:type="dcterms:W3CDTF">2017-03-15T04:16:43Z</dcterms:modified>
</cp:coreProperties>
</file>